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5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2.wmf"/><Relationship Id="rId10" Type="http://schemas.openxmlformats.org/officeDocument/2006/relationships/image" Target="../media/image11.wmf"/><Relationship Id="rId4" Type="http://schemas.openxmlformats.org/officeDocument/2006/relationships/image" Target="../media/image6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3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7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4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2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0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6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9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B347-2842-4954-815A-18B9EED7B1BD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8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18" Type="http://schemas.openxmlformats.org/officeDocument/2006/relationships/image" Target="../media/image83.png"/><Relationship Id="rId3" Type="http://schemas.openxmlformats.org/officeDocument/2006/relationships/image" Target="../media/image68.png"/><Relationship Id="rId21" Type="http://schemas.openxmlformats.org/officeDocument/2006/relationships/image" Target="../media/image86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17" Type="http://schemas.openxmlformats.org/officeDocument/2006/relationships/image" Target="../media/image82.png"/><Relationship Id="rId2" Type="http://schemas.openxmlformats.org/officeDocument/2006/relationships/image" Target="../media/image67.png"/><Relationship Id="rId16" Type="http://schemas.openxmlformats.org/officeDocument/2006/relationships/image" Target="../media/image81.png"/><Relationship Id="rId20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5" Type="http://schemas.openxmlformats.org/officeDocument/2006/relationships/image" Target="../media/image80.png"/><Relationship Id="rId23" Type="http://schemas.openxmlformats.org/officeDocument/2006/relationships/image" Target="../media/image88.png"/><Relationship Id="rId10" Type="http://schemas.openxmlformats.org/officeDocument/2006/relationships/image" Target="../media/image75.png"/><Relationship Id="rId19" Type="http://schemas.openxmlformats.org/officeDocument/2006/relationships/image" Target="../media/image84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Relationship Id="rId22" Type="http://schemas.openxmlformats.org/officeDocument/2006/relationships/image" Target="../media/image8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13" Type="http://schemas.openxmlformats.org/officeDocument/2006/relationships/image" Target="../media/image100.png"/><Relationship Id="rId18" Type="http://schemas.openxmlformats.org/officeDocument/2006/relationships/image" Target="../media/image105.png"/><Relationship Id="rId26" Type="http://schemas.openxmlformats.org/officeDocument/2006/relationships/image" Target="../media/image113.png"/><Relationship Id="rId3" Type="http://schemas.openxmlformats.org/officeDocument/2006/relationships/image" Target="../media/image90.png"/><Relationship Id="rId21" Type="http://schemas.openxmlformats.org/officeDocument/2006/relationships/image" Target="../media/image108.png"/><Relationship Id="rId7" Type="http://schemas.openxmlformats.org/officeDocument/2006/relationships/image" Target="../media/image94.png"/><Relationship Id="rId12" Type="http://schemas.openxmlformats.org/officeDocument/2006/relationships/image" Target="../media/image99.png"/><Relationship Id="rId17" Type="http://schemas.openxmlformats.org/officeDocument/2006/relationships/image" Target="../media/image104.png"/><Relationship Id="rId25" Type="http://schemas.openxmlformats.org/officeDocument/2006/relationships/image" Target="../media/image112.png"/><Relationship Id="rId2" Type="http://schemas.openxmlformats.org/officeDocument/2006/relationships/image" Target="../media/image89.png"/><Relationship Id="rId16" Type="http://schemas.openxmlformats.org/officeDocument/2006/relationships/image" Target="../media/image103.png"/><Relationship Id="rId20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98.png"/><Relationship Id="rId24" Type="http://schemas.openxmlformats.org/officeDocument/2006/relationships/image" Target="../media/image111.png"/><Relationship Id="rId5" Type="http://schemas.openxmlformats.org/officeDocument/2006/relationships/image" Target="../media/image92.png"/><Relationship Id="rId15" Type="http://schemas.openxmlformats.org/officeDocument/2006/relationships/image" Target="../media/image102.png"/><Relationship Id="rId23" Type="http://schemas.openxmlformats.org/officeDocument/2006/relationships/image" Target="../media/image110.png"/><Relationship Id="rId10" Type="http://schemas.openxmlformats.org/officeDocument/2006/relationships/image" Target="../media/image97.png"/><Relationship Id="rId19" Type="http://schemas.openxmlformats.org/officeDocument/2006/relationships/image" Target="../media/image106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Relationship Id="rId14" Type="http://schemas.openxmlformats.org/officeDocument/2006/relationships/image" Target="../media/image101.png"/><Relationship Id="rId22" Type="http://schemas.openxmlformats.org/officeDocument/2006/relationships/image" Target="../media/image10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png"/><Relationship Id="rId4" Type="http://schemas.openxmlformats.org/officeDocument/2006/relationships/image" Target="../media/image1.wmf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18" Type="http://schemas.openxmlformats.org/officeDocument/2006/relationships/oleObject" Target="../embeddings/oleObject11.bin"/><Relationship Id="rId26" Type="http://schemas.openxmlformats.org/officeDocument/2006/relationships/oleObject" Target="../embeddings/oleObject15.bin"/><Relationship Id="rId3" Type="http://schemas.openxmlformats.org/officeDocument/2006/relationships/oleObject" Target="../embeddings/oleObject3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5.bin"/><Relationship Id="rId12" Type="http://schemas.openxmlformats.org/officeDocument/2006/relationships/image" Target="../media/image2.wmf"/><Relationship Id="rId17" Type="http://schemas.openxmlformats.org/officeDocument/2006/relationships/oleObject" Target="../embeddings/oleObject10.bin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24" Type="http://schemas.openxmlformats.org/officeDocument/2006/relationships/oleObject" Target="../embeddings/oleObject14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23" Type="http://schemas.openxmlformats.org/officeDocument/2006/relationships/image" Target="../media/image11.wmf"/><Relationship Id="rId10" Type="http://schemas.openxmlformats.org/officeDocument/2006/relationships/image" Target="../media/image6.wmf"/><Relationship Id="rId19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13.bin"/><Relationship Id="rId27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oleObject" Target="../embeddings/oleObject16.bin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17.bin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4.wmf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33.png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27.png"/><Relationship Id="rId5" Type="http://schemas.openxmlformats.org/officeDocument/2006/relationships/image" Target="../media/image54.png"/><Relationship Id="rId10" Type="http://schemas.openxmlformats.org/officeDocument/2006/relationships/image" Target="../media/image26.png"/><Relationship Id="rId4" Type="http://schemas.openxmlformats.org/officeDocument/2006/relationships/image" Target="../media/image53.png"/><Relationship Id="rId9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3" Type="http://schemas.openxmlformats.org/officeDocument/2006/relationships/image" Target="../media/image29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62.png"/><Relationship Id="rId5" Type="http://schemas.openxmlformats.org/officeDocument/2006/relationships/image" Target="../media/image31.png"/><Relationship Id="rId15" Type="http://schemas.openxmlformats.org/officeDocument/2006/relationships/image" Target="../media/image66.png"/><Relationship Id="rId10" Type="http://schemas.openxmlformats.org/officeDocument/2006/relationships/image" Target="../media/image61.png"/><Relationship Id="rId4" Type="http://schemas.openxmlformats.org/officeDocument/2006/relationships/image" Target="../media/image30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Požari i eksplozije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RAČUNSKE VEŽBE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studije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na radu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životne sredine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52601" y="525780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 zaštite na radu u Nišu</a:t>
            </a:r>
          </a:p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Školska godina: 202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/202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.202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9895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rezervoaru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50 [m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en-US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normalnim</a:t>
            </a: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uslovima</a:t>
            </a: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smeša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sastavljena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acetona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(CH3)2CO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180 [g],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benzola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C6H6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160 [g]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toluola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C6H5CH3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80 [g]. Da li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u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rezervoaru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nagraditi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zapaljiva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eksplozivna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ispari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celokupna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količina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tečnosti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idealno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izmeša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prisutnim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vazduhom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112" y="772220"/>
                <a:ext cx="10218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" y="772220"/>
                <a:ext cx="1021818" cy="215444"/>
              </a:xfrm>
              <a:prstGeom prst="rect">
                <a:avLst/>
              </a:prstGeom>
              <a:blipFill rotWithShape="0">
                <a:blip r:embed="rId2"/>
                <a:stretch>
                  <a:fillRect l="-3571"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112" y="1100789"/>
                <a:ext cx="1569404" cy="234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180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" y="1100789"/>
                <a:ext cx="1569404" cy="234872"/>
              </a:xfrm>
              <a:prstGeom prst="rect">
                <a:avLst/>
              </a:prstGeom>
              <a:blipFill rotWithShape="0">
                <a:blip r:embed="rId3"/>
                <a:stretch>
                  <a:fillRect l="-1167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112" y="1435238"/>
                <a:ext cx="1274002" cy="235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160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" y="1435238"/>
                <a:ext cx="1274002" cy="235064"/>
              </a:xfrm>
              <a:prstGeom prst="rect">
                <a:avLst/>
              </a:prstGeom>
              <a:blipFill rotWithShape="0">
                <a:blip r:embed="rId4"/>
                <a:stretch>
                  <a:fillRect l="-1435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112" y="1769879"/>
                <a:ext cx="1420837" cy="235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" y="1769879"/>
                <a:ext cx="1420837" cy="235129"/>
              </a:xfrm>
              <a:prstGeom prst="rect">
                <a:avLst/>
              </a:prstGeom>
              <a:blipFill rotWithShape="0">
                <a:blip r:embed="rId5"/>
                <a:stretch>
                  <a:fillRect l="-1288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7112" y="2104520"/>
                <a:ext cx="473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" y="2104520"/>
                <a:ext cx="473848" cy="215444"/>
              </a:xfrm>
              <a:prstGeom prst="rect">
                <a:avLst/>
              </a:prstGeom>
              <a:blipFill rotWithShape="0">
                <a:blip r:embed="rId6"/>
                <a:stretch>
                  <a:fillRect l="-7692" r="-7692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084505"/>
              </p:ext>
            </p:extLst>
          </p:nvPr>
        </p:nvGraphicFramePr>
        <p:xfrm>
          <a:off x="1709810" y="961026"/>
          <a:ext cx="4130994" cy="85153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715010"/>
                <a:gridCol w="789305"/>
                <a:gridCol w="867093"/>
                <a:gridCol w="860743"/>
                <a:gridCol w="8988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sr-Latn-R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čnost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2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2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2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sr-Latn-R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[g/</a:t>
                      </a:r>
                      <a:r>
                        <a:rPr lang="en-US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)2CO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Benzol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Toluol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-1" y="2419476"/>
            <a:ext cx="57707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molova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izračunava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0621" y="2765245"/>
                <a:ext cx="584904" cy="368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21" y="2765245"/>
                <a:ext cx="584904" cy="368947"/>
              </a:xfrm>
              <a:prstGeom prst="rect">
                <a:avLst/>
              </a:prstGeom>
              <a:blipFill rotWithShape="0">
                <a:blip r:embed="rId7"/>
                <a:stretch>
                  <a:fillRect l="-6250" r="-208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943092" y="2943511"/>
            <a:ext cx="2684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71493" y="2783423"/>
                <a:ext cx="533928" cy="368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493" y="2783423"/>
                <a:ext cx="533928" cy="368947"/>
              </a:xfrm>
              <a:prstGeom prst="rect">
                <a:avLst/>
              </a:prstGeom>
              <a:blipFill rotWithShape="0">
                <a:blip r:embed="rId8"/>
                <a:stretch>
                  <a:fillRect l="-5682" r="-6818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7" y="3368368"/>
                <a:ext cx="2890856" cy="4008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sr-Latn-R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𝐶𝑂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58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=3,103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" y="3368368"/>
                <a:ext cx="2890856" cy="400879"/>
              </a:xfrm>
              <a:prstGeom prst="rect">
                <a:avLst/>
              </a:prstGeom>
              <a:blipFill rotWithShape="0">
                <a:blip r:embed="rId9"/>
                <a:stretch>
                  <a:fillRect l="-211" t="-3077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34034" y="3359665"/>
                <a:ext cx="2383538" cy="401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78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=2,051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034" y="3359665"/>
                <a:ext cx="2383538" cy="401072"/>
              </a:xfrm>
              <a:prstGeom prst="rect">
                <a:avLst/>
              </a:prstGeom>
              <a:blipFill rotWithShape="0">
                <a:blip r:embed="rId10"/>
                <a:stretch>
                  <a:fillRect l="-512" t="-3030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4054480"/>
                <a:ext cx="2634376" cy="401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=0,87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54480"/>
                <a:ext cx="2634376" cy="401072"/>
              </a:xfrm>
              <a:prstGeom prst="rect">
                <a:avLst/>
              </a:prstGeom>
              <a:blipFill rotWithShape="0">
                <a:blip r:embed="rId11"/>
                <a:stretch>
                  <a:fillRect l="-1389" t="-3030"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-1" y="4573668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molova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predstavlja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zbir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molova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njenih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0" y="4932813"/>
                <a:ext cx="5374164" cy="5191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sr-Latn-R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=3,103+2,051+0,87=6,024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2813"/>
                <a:ext cx="5374164" cy="51918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-1" y="5589860"/>
            <a:ext cx="3851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izračunava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65178" y="5559274"/>
                <a:ext cx="59407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178" y="5559274"/>
                <a:ext cx="594073" cy="403316"/>
              </a:xfrm>
              <a:prstGeom prst="rect">
                <a:avLst/>
              </a:prstGeom>
              <a:blipFill rotWithShape="0">
                <a:blip r:embed="rId13"/>
                <a:stretch>
                  <a:fillRect l="-6122" r="-5102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834" y="6092431"/>
            <a:ext cx="33777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prevedeno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normalne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atmosferske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uslove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65177" y="6044661"/>
                <a:ext cx="608756" cy="439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177" y="6044661"/>
                <a:ext cx="608756" cy="439672"/>
              </a:xfrm>
              <a:prstGeom prst="rect">
                <a:avLst/>
              </a:prstGeom>
              <a:blipFill rotWithShape="0">
                <a:blip r:embed="rId14"/>
                <a:stretch>
                  <a:fillRect l="-6000" t="-1389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4761" y="6595002"/>
                <a:ext cx="37099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=6,024∙22,414=135,0219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𝑑𝑚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761" y="6595002"/>
                <a:ext cx="3709926" cy="215444"/>
              </a:xfrm>
              <a:prstGeom prst="rect">
                <a:avLst/>
              </a:prstGeom>
              <a:blipFill rotWithShape="0">
                <a:blip r:embed="rId15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5917570" y="735465"/>
            <a:ext cx="45498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određuje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proporcije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17572" y="528887"/>
            <a:ext cx="0" cy="622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503161" y="1092036"/>
                <a:ext cx="2304733" cy="43992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161" y="1092036"/>
                <a:ext cx="2304733" cy="439929"/>
              </a:xfrm>
              <a:prstGeom prst="rect">
                <a:avLst/>
              </a:prstGeom>
              <a:blipFill rotWithShape="0">
                <a:blip r:embed="rId16"/>
                <a:stretch>
                  <a:fillRect l="-1053" r="-526" b="-8108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64407" y="1620544"/>
                <a:ext cx="5968364" cy="384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𝐶𝑂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3,103∙22,414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135,0219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∙100=51,511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sr-Latn-RS" sz="12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407" y="1620544"/>
                <a:ext cx="5968364" cy="384464"/>
              </a:xfrm>
              <a:prstGeom prst="rect">
                <a:avLst/>
              </a:prstGeom>
              <a:blipFill rotWithShape="0">
                <a:blip r:embed="rId17"/>
                <a:stretch>
                  <a:fillRect l="-306" t="-3175"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64407" y="2044672"/>
                <a:ext cx="5212196" cy="384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2,051∙22,414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135,0219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∙100=34,047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sr-Latn-RS" sz="12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407" y="2044672"/>
                <a:ext cx="5212196" cy="384657"/>
              </a:xfrm>
              <a:prstGeom prst="rect">
                <a:avLst/>
              </a:prstGeom>
              <a:blipFill rotWithShape="0">
                <a:blip r:embed="rId18"/>
                <a:stretch>
                  <a:fillRect l="-351" t="-3125"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064407" y="2463837"/>
                <a:ext cx="5726311" cy="384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0,87∙22,414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135,0219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∙100=14,442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sr-Latn-RS" sz="12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407" y="2463837"/>
                <a:ext cx="5726311" cy="384657"/>
              </a:xfrm>
              <a:prstGeom prst="rect">
                <a:avLst/>
              </a:prstGeom>
              <a:blipFill rotWithShape="0">
                <a:blip r:embed="rId19"/>
                <a:stretch>
                  <a:fillRect l="-532" t="-3175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5917571" y="2929462"/>
            <a:ext cx="6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17571" y="3032601"/>
                <a:ext cx="5636095" cy="577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sr-Latn-R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𝐶𝑂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2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sr-Latn-R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𝐶𝑂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51,511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2,25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34,047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1,41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14,442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1,27</m:t>
                              </m:r>
                            </m:den>
                          </m:f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=1,712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571" y="3032601"/>
                <a:ext cx="5636095" cy="577979"/>
              </a:xfrm>
              <a:prstGeom prst="rect">
                <a:avLst/>
              </a:prstGeom>
              <a:blipFill rotWithShape="0">
                <a:blip r:embed="rId20"/>
                <a:stretch>
                  <a:fillRect l="-216" t="-1053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17570" y="3647642"/>
                <a:ext cx="5629425" cy="577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sr-Latn-R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𝐶𝑂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sr-Latn-R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𝐶𝑂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51,511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34,047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6,8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14,442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=8,433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570" y="3647642"/>
                <a:ext cx="5629425" cy="577979"/>
              </a:xfrm>
              <a:prstGeom prst="rect">
                <a:avLst/>
              </a:prstGeom>
              <a:blipFill rotWithShape="0">
                <a:blip r:embed="rId21"/>
                <a:stretch>
                  <a:fillRect l="-217" t="-1053" b="-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5917570" y="4455552"/>
            <a:ext cx="6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917570" y="4501983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Koncentracija smeše u rezervoaru se određuje na osnovu proporcije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54068" y="4971007"/>
                <a:ext cx="14060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R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00%=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068" y="4971007"/>
                <a:ext cx="1406091" cy="215444"/>
              </a:xfrm>
              <a:prstGeom prst="rect">
                <a:avLst/>
              </a:prstGeom>
              <a:blipFill rotWithShape="0">
                <a:blip r:embed="rId22"/>
                <a:stretch>
                  <a:fillRect l="-2597" r="-866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054068" y="5400546"/>
                <a:ext cx="4051878" cy="467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sr-Latn-R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∙100</m:t>
                          </m:r>
                        </m:num>
                        <m:den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135,0219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sr-Latn-R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0,27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068" y="5400546"/>
                <a:ext cx="4051878" cy="467436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6298364" y="6215542"/>
            <a:ext cx="4693914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Cs&lt;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proizilazi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je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rezervoaru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nezapaljiva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5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2" grpId="0"/>
      <p:bldP spid="18" grpId="0"/>
      <p:bldP spid="3" grpId="0"/>
      <p:bldP spid="19" grpId="0"/>
      <p:bldP spid="20" grpId="0"/>
      <p:bldP spid="21" grpId="0"/>
      <p:bldP spid="23" grpId="0"/>
      <p:bldP spid="24" grpId="0"/>
      <p:bldP spid="28" grpId="0" animBg="1"/>
      <p:bldP spid="31" grpId="0"/>
      <p:bldP spid="32" grpId="0"/>
      <p:bldP spid="33" grpId="0"/>
      <p:bldP spid="36" grpId="0"/>
      <p:bldP spid="37" grpId="0"/>
      <p:bldP spid="39" grpId="0"/>
      <p:bldP spid="40" grpId="0"/>
      <p:bldP spid="41" grpId="0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U rezervoaru zapremine VR = 3 [m</a:t>
            </a:r>
            <a:r>
              <a:rPr lang="sr-Latn-R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zaostala je mešavina benzola, </a:t>
            </a:r>
            <a:r>
              <a:rPr lang="sr-Latn-R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toluola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Latn-R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ksilola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količini od </a:t>
            </a:r>
            <a:r>
              <a:rPr lang="sr-Latn-R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RS" sz="1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320 [g] u međusobnom odnosu m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C6H6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:m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C6H5CH3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:m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C6H4(CH3)2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=2:5:3. Izračunati da li će se, </a:t>
            </a:r>
            <a:r>
              <a:rPr lang="sr-Latn-R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 normalnim uslovima 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rezervoaru nagraditi zapaljiva/eksplozivna smeša ako zaostala količina tečnosti ispari u potpunosti i ako se para idealno izmeša sa prisutnim vazduhom.</a:t>
            </a:r>
            <a:endParaRPr lang="sr-Latn-R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112" y="772220"/>
                <a:ext cx="9224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" y="772220"/>
                <a:ext cx="922432" cy="215444"/>
              </a:xfrm>
              <a:prstGeom prst="rect">
                <a:avLst/>
              </a:prstGeom>
              <a:blipFill rotWithShape="0">
                <a:blip r:embed="rId2"/>
                <a:stretch>
                  <a:fillRect l="-3974"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112" y="987664"/>
                <a:ext cx="1039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320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" y="987664"/>
                <a:ext cx="1039708" cy="215444"/>
              </a:xfrm>
              <a:prstGeom prst="rect">
                <a:avLst/>
              </a:prstGeom>
              <a:blipFill rotWithShape="0">
                <a:blip r:embed="rId3"/>
                <a:stretch>
                  <a:fillRect l="-1754" b="-2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112" y="1236664"/>
                <a:ext cx="2941511" cy="235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2:5:3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" y="1236664"/>
                <a:ext cx="2941511" cy="235129"/>
              </a:xfrm>
              <a:prstGeom prst="rect">
                <a:avLst/>
              </a:prstGeom>
              <a:blipFill rotWithShape="0">
                <a:blip r:embed="rId4"/>
                <a:stretch>
                  <a:fillRect l="-414" r="-828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953926"/>
              </p:ext>
            </p:extLst>
          </p:nvPr>
        </p:nvGraphicFramePr>
        <p:xfrm>
          <a:off x="3303718" y="738664"/>
          <a:ext cx="4130994" cy="85153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715010"/>
                <a:gridCol w="789305"/>
                <a:gridCol w="867093"/>
                <a:gridCol w="860743"/>
                <a:gridCol w="8988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sr-Latn-R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čnost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2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2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2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sr-Latn-R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[g/</a:t>
                      </a:r>
                      <a:r>
                        <a:rPr lang="en-US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Benzol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Toluol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Ksilol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2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480" y="1505349"/>
                <a:ext cx="473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0" y="1505349"/>
                <a:ext cx="473848" cy="215444"/>
              </a:xfrm>
              <a:prstGeom prst="rect">
                <a:avLst/>
              </a:prstGeom>
              <a:blipFill rotWithShape="0">
                <a:blip r:embed="rId5"/>
                <a:stretch>
                  <a:fillRect l="-7692" r="-7692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8516" y="2105595"/>
                <a:ext cx="2941511" cy="235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2:5:3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16" y="2105595"/>
                <a:ext cx="2941511" cy="235129"/>
              </a:xfrm>
              <a:prstGeom prst="rect">
                <a:avLst/>
              </a:prstGeom>
              <a:blipFill rotWithShape="0">
                <a:blip r:embed="rId6"/>
                <a:stretch>
                  <a:fillRect l="-622" r="-1037" b="-12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0" y="1797818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izračunavaju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odnosa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njihovih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548855" y="2062700"/>
            <a:ext cx="998290" cy="32092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48123" y="2105595"/>
                <a:ext cx="1546898" cy="27699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2+5+3=10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123" y="2105595"/>
                <a:ext cx="154689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734" r="-3125" b="-4167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3676454" y="2223159"/>
            <a:ext cx="2733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4480" y="2484802"/>
                <a:ext cx="2961195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∙320=64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0" y="2484802"/>
                <a:ext cx="2961195" cy="497059"/>
              </a:xfrm>
              <a:prstGeom prst="rect">
                <a:avLst/>
              </a:prstGeom>
              <a:blipFill rotWithShape="0"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7428" y="2979204"/>
                <a:ext cx="3255378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∙320=160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8" y="2979204"/>
                <a:ext cx="3255378" cy="501419"/>
              </a:xfrm>
              <a:prstGeom prst="rect">
                <a:avLst/>
              </a:prstGeom>
              <a:blipFill rotWithShape="0"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0730" y="3473606"/>
                <a:ext cx="3334311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∙320=96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0" y="3473606"/>
                <a:ext cx="3334311" cy="497059"/>
              </a:xfrm>
              <a:prstGeom prst="rect">
                <a:avLst/>
              </a:prstGeom>
              <a:blipFill rotWithShape="0">
                <a:blip r:embed="rId10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>
            <a:off x="0" y="4100660"/>
            <a:ext cx="34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49049" y="4590702"/>
                <a:ext cx="584904" cy="368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49" y="4590702"/>
                <a:ext cx="584904" cy="368947"/>
              </a:xfrm>
              <a:prstGeom prst="rect">
                <a:avLst/>
              </a:prstGeom>
              <a:blipFill rotWithShape="0">
                <a:blip r:embed="rId11"/>
                <a:stretch>
                  <a:fillRect l="-6250" r="-3125"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1121520" y="4768968"/>
            <a:ext cx="2684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49921" y="4608880"/>
                <a:ext cx="533928" cy="368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921" y="4608880"/>
                <a:ext cx="533928" cy="368947"/>
              </a:xfrm>
              <a:prstGeom prst="rect">
                <a:avLst/>
              </a:prstGeom>
              <a:blipFill rotWithShape="0">
                <a:blip r:embed="rId12"/>
                <a:stretch>
                  <a:fillRect l="-4545" r="-6818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112" y="5027810"/>
                <a:ext cx="2383538" cy="401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78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=0,8205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" y="5027810"/>
                <a:ext cx="2383538" cy="401072"/>
              </a:xfrm>
              <a:prstGeom prst="rect">
                <a:avLst/>
              </a:prstGeom>
              <a:blipFill rotWithShape="0">
                <a:blip r:embed="rId13"/>
                <a:stretch>
                  <a:fillRect l="-256" t="-3030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780" y="5494391"/>
                <a:ext cx="2889252" cy="401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=1,7391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0" y="5494391"/>
                <a:ext cx="2889252" cy="401072"/>
              </a:xfrm>
              <a:prstGeom prst="rect">
                <a:avLst/>
              </a:prstGeom>
              <a:blipFill rotWithShape="0">
                <a:blip r:embed="rId14"/>
                <a:stretch>
                  <a:fillRect l="-1477" t="-1515"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-7484" y="4141596"/>
            <a:ext cx="57707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molova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izračunava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5669" y="5966983"/>
                <a:ext cx="3197286" cy="401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96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106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=0,9057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9" y="5966983"/>
                <a:ext cx="3197286" cy="401072"/>
              </a:xfrm>
              <a:prstGeom prst="rect">
                <a:avLst/>
              </a:prstGeom>
              <a:blipFill rotWithShape="0">
                <a:blip r:embed="rId15"/>
                <a:stretch>
                  <a:fillRect l="-1336" t="-3030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573" y="6495437"/>
                <a:ext cx="5357684" cy="2016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=0,8205+1,7391+0,9057=3,4653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3" y="6495437"/>
                <a:ext cx="5357684" cy="201658"/>
              </a:xfrm>
              <a:prstGeom prst="rect">
                <a:avLst/>
              </a:prstGeom>
              <a:blipFill rotWithShape="0">
                <a:blip r:embed="rId1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5659560" y="1720793"/>
            <a:ext cx="0" cy="4976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805199" y="762298"/>
            <a:ext cx="3347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izračunava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1304280" y="725420"/>
                <a:ext cx="511550" cy="3457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4280" y="725420"/>
                <a:ext cx="511550" cy="345736"/>
              </a:xfrm>
              <a:prstGeom prst="rect">
                <a:avLst/>
              </a:prstGeom>
              <a:blipFill rotWithShape="0">
                <a:blip r:embed="rId17"/>
                <a:stretch>
                  <a:fillRect l="-7143" t="-3509" r="-5952" b="-8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7806034" y="1264869"/>
            <a:ext cx="28584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prevedeno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normalne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atmosferske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uslove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310394" y="1214887"/>
                <a:ext cx="522322" cy="376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0394" y="1214887"/>
                <a:ext cx="522322" cy="376963"/>
              </a:xfrm>
              <a:prstGeom prst="rect">
                <a:avLst/>
              </a:prstGeom>
              <a:blipFill rotWithShape="0">
                <a:blip r:embed="rId18"/>
                <a:stretch>
                  <a:fillRect l="-6977" t="-1613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444522" y="1632756"/>
                <a:ext cx="311553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=3,4653∙22,414=77,6712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𝑑𝑚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4522" y="1632756"/>
                <a:ext cx="3115533" cy="184666"/>
              </a:xfrm>
              <a:prstGeom prst="rect">
                <a:avLst/>
              </a:prstGeom>
              <a:blipFill rotWithShape="0">
                <a:blip r:embed="rId19"/>
                <a:stretch>
                  <a:fillRect l="-783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 flipH="1">
            <a:off x="7635711" y="622169"/>
            <a:ext cx="45562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635711" y="622169"/>
            <a:ext cx="0" cy="1098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659560" y="1731829"/>
            <a:ext cx="19761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93313" y="2051765"/>
                <a:ext cx="5168915" cy="384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0,8205∙22,414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77,6712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∙100=23,6776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sr-Latn-RS" sz="12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313" y="2051765"/>
                <a:ext cx="5168915" cy="384657"/>
              </a:xfrm>
              <a:prstGeom prst="rect">
                <a:avLst/>
              </a:prstGeom>
              <a:blipFill rotWithShape="0">
                <a:blip r:embed="rId20"/>
                <a:stretch>
                  <a:fillRect l="-354" t="-3175"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699411" y="2484802"/>
                <a:ext cx="5928290" cy="384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1,7391∙22,414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77,6712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∙100=50,186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sr-Latn-RS" sz="12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411" y="2484802"/>
                <a:ext cx="5928290" cy="384657"/>
              </a:xfrm>
              <a:prstGeom prst="rect">
                <a:avLst/>
              </a:prstGeom>
              <a:blipFill rotWithShape="0">
                <a:blip r:embed="rId21"/>
                <a:stretch>
                  <a:fillRect t="-3175"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99411" y="2895430"/>
                <a:ext cx="6492590" cy="3846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0,9057∙22,414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77,6712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∙100=26,1363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sr-Latn-RS" sz="12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411" y="2895430"/>
                <a:ext cx="6492590" cy="384657"/>
              </a:xfrm>
              <a:prstGeom prst="rect">
                <a:avLst/>
              </a:prstGeom>
              <a:blipFill rotWithShape="0">
                <a:blip r:embed="rId22"/>
                <a:stretch>
                  <a:fillRect t="-3175"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>
            <a:off x="5690510" y="3382480"/>
            <a:ext cx="6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90510" y="3485619"/>
                <a:ext cx="6001708" cy="577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23,6776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1,41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50,186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1,27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26,1363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0,93</m:t>
                              </m:r>
                            </m:den>
                          </m:f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=1,1847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510" y="3485619"/>
                <a:ext cx="6001708" cy="577979"/>
              </a:xfrm>
              <a:prstGeom prst="rect">
                <a:avLst/>
              </a:prstGeom>
              <a:blipFill rotWithShape="0">
                <a:blip r:embed="rId23"/>
                <a:stretch>
                  <a:fillRect l="-102" t="-2105" b="-4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699411" y="4136759"/>
                <a:ext cx="5910079" cy="577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23,6776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6,8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50,186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26,1363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4,5</m:t>
                              </m:r>
                            </m:den>
                          </m:f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=5,174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411" y="4136759"/>
                <a:ext cx="5910079" cy="577979"/>
              </a:xfrm>
              <a:prstGeom prst="rect">
                <a:avLst/>
              </a:prstGeom>
              <a:blipFill rotWithShape="0">
                <a:blip r:embed="rId24"/>
                <a:stretch>
                  <a:fillRect l="-206" t="-2128" b="-7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>
            <a:off x="5690510" y="4873486"/>
            <a:ext cx="6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5719830" y="4933757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Koncentracija smeše u rezervoaru se određuje na osnovu proporcije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856328" y="5402781"/>
                <a:ext cx="14060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R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00%=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328" y="5402781"/>
                <a:ext cx="1406091" cy="215444"/>
              </a:xfrm>
              <a:prstGeom prst="rect">
                <a:avLst/>
              </a:prstGeom>
              <a:blipFill rotWithShape="0">
                <a:blip r:embed="rId25"/>
                <a:stretch>
                  <a:fillRect l="-2609" r="-870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856328" y="5832320"/>
                <a:ext cx="4051878" cy="467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sr-Latn-R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∙100</m:t>
                          </m:r>
                        </m:num>
                        <m:den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77,6712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sr-Latn-R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2,589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328" y="5832320"/>
                <a:ext cx="4051878" cy="467436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/>
          <p:cNvSpPr/>
          <p:nvPr/>
        </p:nvSpPr>
        <p:spPr>
          <a:xfrm>
            <a:off x="6998486" y="6442377"/>
            <a:ext cx="4817344" cy="307777"/>
          </a:xfrm>
          <a:prstGeom prst="rect">
            <a:avLst/>
          </a:prstGeom>
          <a:solidFill>
            <a:schemeClr val="accent6">
              <a:lumMod val="20000"/>
              <a:lumOff val="80000"/>
              <a:alpha val="61000"/>
            </a:schemeClr>
          </a:solidFill>
          <a:ln w="158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Ld≤Cs≤Lg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proizilazi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je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rezervoaru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zapaljiva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52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 animBg="1"/>
      <p:bldP spid="16" grpId="0"/>
      <p:bldP spid="17" grpId="0"/>
      <p:bldP spid="18" grpId="0"/>
      <p:bldP spid="21" grpId="0"/>
      <p:bldP spid="23" grpId="0"/>
      <p:bldP spid="25" grpId="0"/>
      <p:bldP spid="26" grpId="0"/>
      <p:bldP spid="27" grpId="0"/>
      <p:bldP spid="28" grpId="0"/>
      <p:bldP spid="29" grpId="0"/>
      <p:bldP spid="32" grpId="0"/>
      <p:bldP spid="33" grpId="0"/>
      <p:bldP spid="34" grpId="0"/>
      <p:bldP spid="35" grpId="0"/>
      <p:bldP spid="36" grpId="0"/>
      <p:bldP spid="43" grpId="0"/>
      <p:bldP spid="44" grpId="0"/>
      <p:bldP spid="45" grpId="0"/>
      <p:bldP spid="47" grpId="0"/>
      <p:bldP spid="49" grpId="0"/>
      <p:bldP spid="51" grpId="0"/>
      <p:bldP spid="52" grpId="0"/>
      <p:bldP spid="53" grpId="0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0391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Granice zapaljivosti gaso, paro i prašinovazdušnih</a:t>
            </a:r>
            <a:r>
              <a:rPr lang="sr-Latn-R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smeša</a:t>
            </a:r>
            <a:r>
              <a:rPr lang="sr-Latn-R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22914" y="768610"/>
            <a:ext cx="111797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Najmanja koncentracija zapaljive komponente u vidu gasa, pare ili prašine koja u smeši sa vazduhom ili kiseonikom može da se zapali označava se kao 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donja granica zapaljivosti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Najveća koncentracija zapaljive komponente koja u smeši sa vazduhom tj. kiseonikom još uvek može da se zapali označava se kao 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gornja granica zapaljivosti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Interval između donje i gornje granice zapaljivosti označava se kao 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interval zapaljivosti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u svakoj njegovoj </a:t>
            </a:r>
            <a:r>
              <a:rPr lang="sr-Latn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tačci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može doći do paljenja uz postojanje pogodnog izvora paljenja. </a:t>
            </a:r>
          </a:p>
          <a:p>
            <a:pPr algn="just"/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Smeše sa koncentracijama zapaljivih komponenata ispod donje i iznad gorenje granice zapaljivosti ne mogu da se zapale u zatvorenoj zapremini za sagorevanje i označavaju se kao bezopasne.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8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754054"/>
              </p:ext>
            </p:extLst>
          </p:nvPr>
        </p:nvGraphicFramePr>
        <p:xfrm>
          <a:off x="0" y="0"/>
          <a:ext cx="6845416" cy="424815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297591"/>
                <a:gridCol w="726365"/>
                <a:gridCol w="985168"/>
                <a:gridCol w="985168"/>
                <a:gridCol w="712781"/>
                <a:gridCol w="712781"/>
                <a:gridCol w="712781"/>
                <a:gridCol w="712781"/>
              </a:tblGrid>
              <a:tr h="428625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Naziv gasa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Temperatura zapaljivosti gasa u smesi sa, </a:t>
                      </a:r>
                      <a:r>
                        <a:rPr lang="sr-Latn-RS" sz="1200" baseline="30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Granice zapaljivosti (eksplozivnosti) gasa u smeši sa (vol%)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vazduhom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kiseonikom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vazduhom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kiseonikom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donja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gornja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donja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gornja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Acetilen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305 - 500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Etilen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450 - 510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510 - 530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Propilen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466 - 530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n-Butan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430 - 490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i-Butan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n-Pentan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i-Pentan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Vodonik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510 - 530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Ugljenmonoksid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610 - 358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Generatorski gas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Prirodni gas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(CN)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Koksni gas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Amonijak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798319"/>
              </p:ext>
            </p:extLst>
          </p:nvPr>
        </p:nvGraphicFramePr>
        <p:xfrm>
          <a:off x="6971251" y="1"/>
          <a:ext cx="5274336" cy="457200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506947"/>
                <a:gridCol w="1130450"/>
                <a:gridCol w="850686"/>
                <a:gridCol w="714370"/>
                <a:gridCol w="1071883"/>
              </a:tblGrid>
              <a:tr h="45570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Naziv tečnosti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Granice zapaljivosti (eksplozivnosti), (vol%)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Temperatura samopaljenja </a:t>
                      </a:r>
                      <a:r>
                        <a:rPr lang="sr-Latn-RS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b"/>
                </a:tc>
              </a:tr>
              <a:tr h="1726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donja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gornja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Amil-alkohol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Amilacetat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Benzol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Benzil-alkohol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Benzilacetat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Glicerin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(OH)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Butilacetat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Butil-alkohol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Dihloretan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Cl)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Kerozin za osvetljenje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Sirćetna kiselina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Ligroin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Metilacetat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Metilalkohol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Propil-alkohol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Ugljendisulfid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Terpentin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Toluol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  <a:tr h="172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Etil-alkohol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 anchor="ctr"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739394"/>
              </p:ext>
            </p:extLst>
          </p:nvPr>
        </p:nvGraphicFramePr>
        <p:xfrm>
          <a:off x="82711" y="5005184"/>
          <a:ext cx="6397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Equation" r:id="rId3" imgW="533160" imgH="393480" progId="Equation.3">
                  <p:embed/>
                </p:oleObj>
              </mc:Choice>
              <mc:Fallback>
                <p:oleObj name="Equation" r:id="rId3" imgW="53316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11" y="5005184"/>
                        <a:ext cx="639762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273681"/>
              </p:ext>
            </p:extLst>
          </p:nvPr>
        </p:nvGraphicFramePr>
        <p:xfrm>
          <a:off x="67112" y="5606472"/>
          <a:ext cx="3900881" cy="273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Equation" r:id="rId5" imgW="2578100" imgH="177800" progId="Equation.3">
                  <p:embed/>
                </p:oleObj>
              </mc:Choice>
              <mc:Fallback>
                <p:oleObj name="Equation" r:id="rId5" imgW="2578100" imgH="177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2" y="5606472"/>
                        <a:ext cx="3900881" cy="2734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683089"/>
            <a:ext cx="707284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Približnu vrednost donje granice zapaljivosti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nekih ugljovodonika tipa </a:t>
            </a:r>
            <a:r>
              <a:rPr kumimoji="0" lang="sr-Latn-R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sr-Latn-RS" sz="1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sr-Latn-R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sr-Latn-RS" sz="1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moguće je izračunati iz izraza: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1975" y="5004555"/>
            <a:ext cx="450988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(K &gt; 0 – materija je zapaljiva, tj. K &lt; 0 materija nije zapaljiva)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– 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koeficijent zapaljivosti koji se izračunava iz izraza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7112" y="5920156"/>
            <a:ext cx="413767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 uslovom da je poznat elementarni sastav zapaljive materije.</a:t>
            </a:r>
            <a:endParaRPr kumimoji="0" 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779146" y="4683089"/>
                <a:ext cx="1246239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9146" y="4683089"/>
                <a:ext cx="1246239" cy="51757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319461" y="5190097"/>
            <a:ext cx="24495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propan</a:t>
            </a:r>
          </a:p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3 atoma</a:t>
            </a:r>
          </a:p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= 8 atoma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177556" y="5282430"/>
                <a:ext cx="28050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=4∙3+1∙8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7556" y="5282430"/>
                <a:ext cx="2805063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739" r="-152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177556" y="5697928"/>
                <a:ext cx="7796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7556" y="5697928"/>
                <a:ext cx="779637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7087" r="-708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783407" y="6055369"/>
                <a:ext cx="1852174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=2,2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3407" y="6055369"/>
                <a:ext cx="1852174" cy="51937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>
            <a:stCxn id="16" idx="3"/>
          </p:cNvCxnSpPr>
          <p:nvPr/>
        </p:nvCxnSpPr>
        <p:spPr>
          <a:xfrm flipH="1" flipV="1">
            <a:off x="4521666" y="1954635"/>
            <a:ext cx="6113915" cy="4360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78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521493"/>
              </p:ext>
            </p:extLst>
          </p:nvPr>
        </p:nvGraphicFramePr>
        <p:xfrm>
          <a:off x="184731" y="297850"/>
          <a:ext cx="7620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59" name="Equation" r:id="rId3" imgW="761669" imgH="228501" progId="Equation.3">
                  <p:embed/>
                </p:oleObj>
              </mc:Choice>
              <mc:Fallback>
                <p:oleObj name="Equation" r:id="rId3" imgW="761669" imgH="22850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31" y="297850"/>
                        <a:ext cx="7620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834145"/>
              </p:ext>
            </p:extLst>
          </p:nvPr>
        </p:nvGraphicFramePr>
        <p:xfrm>
          <a:off x="1131462" y="288325"/>
          <a:ext cx="8001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0" name="Equation" r:id="rId5" imgW="799753" imgH="241195" progId="Equation.3">
                  <p:embed/>
                </p:oleObj>
              </mc:Choice>
              <mc:Fallback>
                <p:oleObj name="Equation" r:id="rId5" imgW="799753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462" y="288325"/>
                        <a:ext cx="8001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54187"/>
              </p:ext>
            </p:extLst>
          </p:nvPr>
        </p:nvGraphicFramePr>
        <p:xfrm>
          <a:off x="2116293" y="288324"/>
          <a:ext cx="8001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1" name="Equation" r:id="rId7" imgW="799753" imgH="241195" progId="Equation.3">
                  <p:embed/>
                </p:oleObj>
              </mc:Choice>
              <mc:Fallback>
                <p:oleObj name="Equation" r:id="rId7" imgW="799753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6293" y="288324"/>
                        <a:ext cx="8001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832474"/>
              </p:ext>
            </p:extLst>
          </p:nvPr>
        </p:nvGraphicFramePr>
        <p:xfrm>
          <a:off x="5595442" y="653768"/>
          <a:ext cx="4857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2" name="Equation" r:id="rId9" imgW="482391" imgH="228501" progId="Equation.3">
                  <p:embed/>
                </p:oleObj>
              </mc:Choice>
              <mc:Fallback>
                <p:oleObj name="Equation" r:id="rId9" imgW="482391" imgH="22850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442" y="653768"/>
                        <a:ext cx="4857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445136"/>
              </p:ext>
            </p:extLst>
          </p:nvPr>
        </p:nvGraphicFramePr>
        <p:xfrm>
          <a:off x="92365" y="1278989"/>
          <a:ext cx="258127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3" name="Equation" r:id="rId11" imgW="2578100" imgH="177800" progId="Equation.3">
                  <p:embed/>
                </p:oleObj>
              </mc:Choice>
              <mc:Fallback>
                <p:oleObj name="Equation" r:id="rId11" imgW="2578100" imgH="17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65" y="1278989"/>
                        <a:ext cx="2581275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415237"/>
              </p:ext>
            </p:extLst>
          </p:nvPr>
        </p:nvGraphicFramePr>
        <p:xfrm>
          <a:off x="92365" y="1547548"/>
          <a:ext cx="15621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4" name="Equation" r:id="rId13" imgW="1561422" imgH="177723" progId="Equation.3">
                  <p:embed/>
                </p:oleObj>
              </mc:Choice>
              <mc:Fallback>
                <p:oleObj name="Equation" r:id="rId13" imgW="1561422" imgH="17772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65" y="1547548"/>
                        <a:ext cx="15621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-33010"/>
            <a:ext cx="105272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Na osnovu datog elementarnog sastava materije: 50% ugljenika, 10% vodonika i 40% kiseonika utvrditi da li je ona zapaljiva ili nezapaljiva. 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</a:pP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0259" y="614180"/>
            <a:ext cx="55851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osnovu datog elementarnog sastava materije njena hemijska formula je </a:t>
            </a:r>
            <a:endParaRPr kumimoji="0" lang="sr-Latn-R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92365" y="925100"/>
            <a:ext cx="2082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</a:pP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Koeficijent zapaljivosti iznosi: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2830649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829666" y="1499535"/>
            <a:ext cx="19463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</a:pPr>
            <a:r>
              <a:rPr kumimoji="0" lang="sr-Latn-R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&gt; 0 – materija je zapaljiva</a:t>
            </a:r>
            <a:endParaRPr kumimoji="0" lang="sr-Latn-R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66438"/>
              </p:ext>
            </p:extLst>
          </p:nvPr>
        </p:nvGraphicFramePr>
        <p:xfrm>
          <a:off x="120940" y="2575107"/>
          <a:ext cx="7524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5" name="Equation" r:id="rId15" imgW="748975" imgH="393529" progId="Equation.3">
                  <p:embed/>
                </p:oleObj>
              </mc:Choice>
              <mc:Fallback>
                <p:oleObj name="Equation" r:id="rId15" imgW="748975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940" y="2575107"/>
                        <a:ext cx="7524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064968"/>
              </p:ext>
            </p:extLst>
          </p:nvPr>
        </p:nvGraphicFramePr>
        <p:xfrm>
          <a:off x="1225705" y="2678252"/>
          <a:ext cx="258127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6" name="Equation" r:id="rId17" imgW="2578100" imgH="177800" progId="Equation.3">
                  <p:embed/>
                </p:oleObj>
              </mc:Choice>
              <mc:Fallback>
                <p:oleObj name="Equation" r:id="rId17" imgW="2578100" imgH="1778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705" y="2678252"/>
                        <a:ext cx="2581275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695267"/>
              </p:ext>
            </p:extLst>
          </p:nvPr>
        </p:nvGraphicFramePr>
        <p:xfrm>
          <a:off x="1220066" y="2958842"/>
          <a:ext cx="12192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7" name="Equation" r:id="rId18" imgW="1218671" imgH="177723" progId="Equation.3">
                  <p:embed/>
                </p:oleObj>
              </mc:Choice>
              <mc:Fallback>
                <p:oleObj name="Equation" r:id="rId18" imgW="1218671" imgH="177723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066" y="2958842"/>
                        <a:ext cx="12192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290291"/>
              </p:ext>
            </p:extLst>
          </p:nvPr>
        </p:nvGraphicFramePr>
        <p:xfrm>
          <a:off x="1194874" y="3179609"/>
          <a:ext cx="18383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8" name="Equation" r:id="rId20" imgW="1841500" imgH="393700" progId="Equation.3">
                  <p:embed/>
                </p:oleObj>
              </mc:Choice>
              <mc:Fallback>
                <p:oleObj name="Equation" r:id="rId20" imgW="1841500" imgH="3937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874" y="3179609"/>
                        <a:ext cx="18383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10259" y="2213444"/>
            <a:ext cx="81996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</a:pPr>
            <a:r>
              <a:rPr kumimoji="0" lang="sr-Latn-R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Odrediti koeficijent zapaljivosti propana (C</a:t>
            </a:r>
            <a:r>
              <a:rPr kumimoji="0" lang="sr-Latn-RS" sz="140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sr-Latn-R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sr-Latn-RS" sz="140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kumimoji="0" lang="sr-Latn-R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kao i približnu vrednost njegove donje granice zapaljivosti. 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</a:pP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873415" y="2395830"/>
            <a:ext cx="34665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→	</a:t>
            </a:r>
            <a:endParaRPr kumimoji="0" lang="sr-Latn-R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215158"/>
              </p:ext>
            </p:extLst>
          </p:nvPr>
        </p:nvGraphicFramePr>
        <p:xfrm>
          <a:off x="92365" y="4718631"/>
          <a:ext cx="7620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9" name="Equation" r:id="rId22" imgW="761669" imgH="393529" progId="Equation.3">
                  <p:embed/>
                </p:oleObj>
              </mc:Choice>
              <mc:Fallback>
                <p:oleObj name="Equation" r:id="rId22" imgW="761669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65" y="4718631"/>
                        <a:ext cx="7620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610253"/>
              </p:ext>
            </p:extLst>
          </p:nvPr>
        </p:nvGraphicFramePr>
        <p:xfrm>
          <a:off x="1194874" y="4833675"/>
          <a:ext cx="12287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70" name="Equation" r:id="rId24" imgW="1231366" imgH="177723" progId="Equation.3">
                  <p:embed/>
                </p:oleObj>
              </mc:Choice>
              <mc:Fallback>
                <p:oleObj name="Equation" r:id="rId24" imgW="1231366" imgH="177723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874" y="4833675"/>
                        <a:ext cx="1228725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165452"/>
              </p:ext>
            </p:extLst>
          </p:nvPr>
        </p:nvGraphicFramePr>
        <p:xfrm>
          <a:off x="1194874" y="5087961"/>
          <a:ext cx="19050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71" name="Equation" r:id="rId26" imgW="1905000" imgH="393700" progId="Equation.3">
                  <p:embed/>
                </p:oleObj>
              </mc:Choice>
              <mc:Fallback>
                <p:oleObj name="Equation" r:id="rId26" imgW="1905000" imgH="3937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874" y="5087961"/>
                        <a:ext cx="19050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33628" y="4336929"/>
            <a:ext cx="70342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</a:pPr>
            <a:r>
              <a:rPr kumimoji="0" lang="sr-Latn-RS" sz="140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Odrediti približnu vrednost donje granice zapaljivosti </a:t>
            </a:r>
            <a:r>
              <a:rPr kumimoji="0" lang="sr-Latn-RS" sz="140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butilena</a:t>
            </a:r>
            <a:r>
              <a:rPr kumimoji="0" lang="sr-Latn-RS" sz="140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</a:t>
            </a:r>
            <a:r>
              <a:rPr kumimoji="0" lang="sr-Latn-RS" sz="1400" i="0" u="none" strike="noStrike" cap="none" normalizeH="0" baseline="-3000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sr-Latn-RS" sz="140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sr-Latn-RS" sz="1400" i="0" u="none" strike="noStrike" cap="none" normalizeH="0" baseline="-3000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kumimoji="0" lang="sr-Latn-RS" sz="140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u smeši sa vazduhom. </a:t>
            </a:r>
            <a:endParaRPr kumimoji="0" lang="en-US" sz="140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3952875" algn="l"/>
              </a:tabLst>
            </a:pPr>
            <a:endParaRPr kumimoji="0" lang="en-US" sz="140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854365" y="4544561"/>
            <a:ext cx="36570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→	</a:t>
            </a:r>
            <a:endParaRPr kumimoji="0" lang="sr-Latn-R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74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21" grpId="0"/>
      <p:bldP spid="22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685322"/>
              </p:ext>
            </p:extLst>
          </p:nvPr>
        </p:nvGraphicFramePr>
        <p:xfrm>
          <a:off x="1686187" y="756591"/>
          <a:ext cx="17621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5" name="Equation" r:id="rId3" imgW="1765300" imgH="660400" progId="Equation.3">
                  <p:embed/>
                </p:oleObj>
              </mc:Choice>
              <mc:Fallback>
                <p:oleObj name="Equation" r:id="rId3" imgW="1765300" imgH="660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6187" y="756591"/>
                        <a:ext cx="1762125" cy="6572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289658"/>
              </p:ext>
            </p:extLst>
          </p:nvPr>
        </p:nvGraphicFramePr>
        <p:xfrm>
          <a:off x="1686187" y="1640319"/>
          <a:ext cx="17621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6" name="Equation" r:id="rId5" imgW="1765300" imgH="660400" progId="Equation.3">
                  <p:embed/>
                </p:oleObj>
              </mc:Choice>
              <mc:Fallback>
                <p:oleObj name="Equation" r:id="rId5" imgW="1765300" imgH="660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6187" y="1640319"/>
                        <a:ext cx="1762125" cy="6572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097858" y="1085203"/>
            <a:ext cx="4669069" cy="10358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sr-Latn-RS" sz="1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donja granica zapaljivosti smeše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%]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en-US" sz="1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gornja granica </a:t>
            </a:r>
            <a:r>
              <a:rPr kumimoji="0" lang="sr-Latn-R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zapaljvosti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smeše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%]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kumimoji="0" lang="en-US" sz="1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vol</a:t>
            </a:r>
            <a:r>
              <a:rPr kumimoji="0" lang="en-US" sz="1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kumimoji="0" lang="en-US" sz="1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koncentracije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zapaljivih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%]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en-US" sz="1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d1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</a:t>
            </a:r>
            <a:r>
              <a:rPr kumimoji="0" lang="en-US" sz="1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d2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en-US" sz="1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</a:t>
            </a:r>
            <a:r>
              <a:rPr kumimoji="0" lang="en-US" sz="1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g1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</a:t>
            </a:r>
            <a:r>
              <a:rPr kumimoji="0" lang="en-US" sz="1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g2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en-US" sz="1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odgovarajuće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granice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zapaljivosti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svake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zapaljive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komponente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smeši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%]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107996" y="93314"/>
            <a:ext cx="80702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Ako se </a:t>
            </a:r>
            <a:r>
              <a:rPr kumimoji="0" lang="sr-Latn-R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gaso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paro ili prašino-vazdušne smeše sastoje od većeg broja zapaljivih komponenata, </a:t>
            </a: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približne vrednosti njihovih granica zapaljivosti 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određuju se preko jednačine </a:t>
            </a:r>
            <a:r>
              <a:rPr kumimoji="0" lang="sr-Latn-R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kumimoji="0" lang="sr-Latn-R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r-Latn-R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Shatelier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22636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5501" y="2617365"/>
            <a:ext cx="11434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Odrediti donju i gornju granicu zapaljivosti/eksplozivnosti </a:t>
            </a:r>
            <a:r>
              <a:rPr lang="sr-Latn-R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gasovazdušne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smeše prirodnog gasa sledećeg zapreminskog sastava: zapreminski udeo metana vol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CH4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85 [%], zapreminski udeo </a:t>
            </a:r>
            <a:r>
              <a:rPr lang="sr-Latn-R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etana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vol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C2H6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 [%], zapreminski udeo propana vol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C3H8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 [%] i zapreminski udeo butana vol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C4H10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 [%].</a:t>
            </a:r>
            <a:endParaRPr lang="sr-Latn-R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98049" y="3253673"/>
                <a:ext cx="131010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=85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49" y="3253673"/>
                <a:ext cx="1310102" cy="215444"/>
              </a:xfrm>
              <a:prstGeom prst="rect">
                <a:avLst/>
              </a:prstGeom>
              <a:blipFill rotWithShape="0">
                <a:blip r:embed="rId7"/>
                <a:stretch>
                  <a:fillRect l="-930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89055" y="3253673"/>
                <a:ext cx="13854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055" y="3253673"/>
                <a:ext cx="1385444" cy="215444"/>
              </a:xfrm>
              <a:prstGeom prst="rect">
                <a:avLst/>
              </a:prstGeom>
              <a:blipFill rotWithShape="0">
                <a:blip r:embed="rId8"/>
                <a:stretch>
                  <a:fillRect l="-881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55403" y="3253673"/>
                <a:ext cx="12459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403" y="3253673"/>
                <a:ext cx="1245982" cy="215444"/>
              </a:xfrm>
              <a:prstGeom prst="rect">
                <a:avLst/>
              </a:prstGeom>
              <a:blipFill rotWithShape="0">
                <a:blip r:embed="rId9"/>
                <a:stretch>
                  <a:fillRect l="-2941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682289" y="3253673"/>
                <a:ext cx="13213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289" y="3253673"/>
                <a:ext cx="1321324" cy="215444"/>
              </a:xfrm>
              <a:prstGeom prst="rect">
                <a:avLst/>
              </a:prstGeom>
              <a:blipFill rotWithShape="0">
                <a:blip r:embed="rId10"/>
                <a:stretch>
                  <a:fillRect l="-2765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805521"/>
              </p:ext>
            </p:extLst>
          </p:nvPr>
        </p:nvGraphicFramePr>
        <p:xfrm>
          <a:off x="354115" y="3582205"/>
          <a:ext cx="4470296" cy="11963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43176"/>
                <a:gridCol w="887730"/>
                <a:gridCol w="1011555"/>
                <a:gridCol w="1002030"/>
                <a:gridCol w="72580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Butan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608276" y="3253673"/>
                <a:ext cx="742639" cy="232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276" y="3253673"/>
                <a:ext cx="742639" cy="232949"/>
              </a:xfrm>
              <a:prstGeom prst="rect">
                <a:avLst/>
              </a:prstGeom>
              <a:blipFill rotWithShape="0">
                <a:blip r:embed="rId11"/>
                <a:stretch>
                  <a:fillRect l="-4918" r="-4918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44804" y="5110754"/>
                <a:ext cx="3355086" cy="674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04" y="5110754"/>
                <a:ext cx="3355086" cy="674352"/>
              </a:xfrm>
              <a:prstGeom prst="rect">
                <a:avLst/>
              </a:prstGeom>
              <a:blipFill rotWithShape="0">
                <a:blip r:embed="rId12"/>
                <a:stretch>
                  <a:fillRect l="-726" b="-4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44804" y="5970165"/>
                <a:ext cx="3281989" cy="605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,8</m:t>
                              </m:r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sr-Latn-RS" sz="1400" b="0" i="0" smtClean="0">
                          <a:latin typeface="Cambria Math" panose="02040503050406030204" pitchFamily="18" charset="0"/>
                        </a:rPr>
                        <m:t>4,3844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04" y="5970165"/>
                <a:ext cx="3281989" cy="605679"/>
              </a:xfrm>
              <a:prstGeom prst="rect">
                <a:avLst/>
              </a:prstGeom>
              <a:blipFill rotWithShape="0">
                <a:blip r:embed="rId13"/>
                <a:stretch>
                  <a:fillRect l="-74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02052" y="5110754"/>
                <a:ext cx="3355086" cy="674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52" y="5110754"/>
                <a:ext cx="3355086" cy="674352"/>
              </a:xfrm>
              <a:prstGeom prst="rect">
                <a:avLst/>
              </a:prstGeom>
              <a:blipFill rotWithShape="0">
                <a:blip r:embed="rId14"/>
                <a:stretch>
                  <a:fillRect l="-727" b="-6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02052" y="5970164"/>
                <a:ext cx="3176191" cy="6070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12,5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9,5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8,41</m:t>
                              </m:r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sr-Latn-RS" sz="1400" b="0" i="0" smtClean="0">
                          <a:latin typeface="Cambria Math" panose="02040503050406030204" pitchFamily="18" charset="0"/>
                        </a:rPr>
                        <m:t>15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52" y="5970164"/>
                <a:ext cx="3176191" cy="607026"/>
              </a:xfrm>
              <a:prstGeom prst="rect">
                <a:avLst/>
              </a:prstGeom>
              <a:blipFill rotWithShape="0">
                <a:blip r:embed="rId15"/>
                <a:stretch>
                  <a:fillRect l="-76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49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9" grpId="0"/>
      <p:bldP spid="40" grpId="0"/>
      <p:bldP spid="42" grpId="0"/>
      <p:bldP spid="43" grpId="0" build="p"/>
      <p:bldP spid="44" grpId="0" build="p"/>
      <p:bldP spid="45" grpId="0" build="p"/>
      <p:bldP spid="4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 rezervoaru zapremine 25 m</a:t>
            </a:r>
            <a:r>
              <a:rPr lang="sr-Latn-RS" sz="1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ubaci se smeša vodonika, metana, acetilena, propana i butana u količini od 1 m</a:t>
            </a:r>
            <a:r>
              <a:rPr lang="sr-Latn-RS" sz="1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Da li će se u rezervoaru nagraditi zapaljiva smeša ako su gasovi u smeši </a:t>
            </a:r>
            <a:r>
              <a:rPr lang="sr-Latn-RS" sz="1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ravnomerno zastupljeni</a:t>
            </a:r>
            <a:r>
              <a:rPr lang="sr-Latn-RS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ako se idealno izmešaju sa vazduhom?</a:t>
            </a:r>
            <a:endParaRPr lang="en-US" sz="1400" dirty="0"/>
          </a:p>
        </p:txBody>
      </p:sp>
      <p:sp>
        <p:nvSpPr>
          <p:cNvPr id="6" name="Oval 1"/>
          <p:cNvSpPr>
            <a:spLocks noChangeArrowheads="1"/>
          </p:cNvSpPr>
          <p:nvPr/>
        </p:nvSpPr>
        <p:spPr bwMode="auto">
          <a:xfrm>
            <a:off x="5470885" y="672495"/>
            <a:ext cx="807366" cy="1156304"/>
          </a:xfrm>
          <a:prstGeom prst="ellipse">
            <a:avLst/>
          </a:prstGeom>
          <a:solidFill>
            <a:srgbClr val="FFFFFF">
              <a:alpha val="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265333"/>
              </p:ext>
            </p:extLst>
          </p:nvPr>
        </p:nvGraphicFramePr>
        <p:xfrm>
          <a:off x="485661" y="614825"/>
          <a:ext cx="6064287" cy="1097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088498"/>
                <a:gridCol w="970978"/>
                <a:gridCol w="1334937"/>
                <a:gridCol w="1334937"/>
                <a:gridCol w="133493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 </a:t>
                      </a:r>
                      <a:r>
                        <a:rPr lang="en-U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[vol%]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Lg </a:t>
                      </a:r>
                      <a:r>
                        <a:rPr lang="en-U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[vol%]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voli %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Vodonik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Metan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sr-Latn-RS" sz="12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Acetilen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Propan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Butan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r-Latn-RS" sz="12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2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8,41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3952875" algn="l"/>
                        </a:tabLst>
                      </a:pP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H="1" flipV="1">
            <a:off x="3478491" y="397554"/>
            <a:ext cx="1992395" cy="5262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925576"/>
              </p:ext>
            </p:extLst>
          </p:nvPr>
        </p:nvGraphicFramePr>
        <p:xfrm>
          <a:off x="237143" y="1814668"/>
          <a:ext cx="7715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" name="Equation" r:id="rId3" imgW="774364" imgH="228501" progId="Equation.3">
                  <p:embed/>
                </p:oleObj>
              </mc:Choice>
              <mc:Fallback>
                <p:oleObj name="Equation" r:id="rId3" imgW="774364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43" y="1814668"/>
                        <a:ext cx="7715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608330"/>
              </p:ext>
            </p:extLst>
          </p:nvPr>
        </p:nvGraphicFramePr>
        <p:xfrm>
          <a:off x="1188686" y="1834306"/>
          <a:ext cx="6572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" name="Equation" r:id="rId5" imgW="660113" imgH="241195" progId="Equation.3">
                  <p:embed/>
                </p:oleObj>
              </mc:Choice>
              <mc:Fallback>
                <p:oleObj name="Equation" r:id="rId5" imgW="660113" imgH="24119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8686" y="1834306"/>
                        <a:ext cx="6572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056542"/>
              </p:ext>
            </p:extLst>
          </p:nvPr>
        </p:nvGraphicFramePr>
        <p:xfrm>
          <a:off x="2023080" y="1839068"/>
          <a:ext cx="457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" name="Equation" r:id="rId7" imgW="457200" imgH="228600" progId="Equation.3">
                  <p:embed/>
                </p:oleObj>
              </mc:Choice>
              <mc:Fallback>
                <p:oleObj name="Equation" r:id="rId7" imgW="4572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3080" y="1839068"/>
                        <a:ext cx="4572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49487"/>
              </p:ext>
            </p:extLst>
          </p:nvPr>
        </p:nvGraphicFramePr>
        <p:xfrm>
          <a:off x="6366480" y="2057400"/>
          <a:ext cx="8667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" name="Equation" r:id="rId9" imgW="863225" imgH="241195" progId="Equation.3">
                  <p:embed/>
                </p:oleObj>
              </mc:Choice>
              <mc:Fallback>
                <p:oleObj name="Equation" r:id="rId9" imgW="863225" imgH="24119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6480" y="2057400"/>
                        <a:ext cx="8667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672788"/>
              </p:ext>
            </p:extLst>
          </p:nvPr>
        </p:nvGraphicFramePr>
        <p:xfrm>
          <a:off x="345837" y="2719060"/>
          <a:ext cx="57054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8" name="Equation" r:id="rId11" imgW="5702300" imgH="673100" progId="Equation.3">
                  <p:embed/>
                </p:oleObj>
              </mc:Choice>
              <mc:Fallback>
                <p:oleObj name="Equation" r:id="rId11" imgW="5702300" imgH="673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837" y="2719060"/>
                        <a:ext cx="570547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860218"/>
              </p:ext>
            </p:extLst>
          </p:nvPr>
        </p:nvGraphicFramePr>
        <p:xfrm>
          <a:off x="348251" y="4001310"/>
          <a:ext cx="57912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" name="Equation" r:id="rId13" imgW="5791200" imgH="673100" progId="Equation.3">
                  <p:embed/>
                </p:oleObj>
              </mc:Choice>
              <mc:Fallback>
                <p:oleObj name="Equation" r:id="rId13" imgW="5791200" imgH="673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51" y="4001310"/>
                        <a:ext cx="5791200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921991"/>
              </p:ext>
            </p:extLst>
          </p:nvPr>
        </p:nvGraphicFramePr>
        <p:xfrm>
          <a:off x="345837" y="5382412"/>
          <a:ext cx="1219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0" name="Equation" r:id="rId15" imgW="1219200" imgH="228600" progId="Equation.3">
                  <p:embed/>
                </p:oleObj>
              </mc:Choice>
              <mc:Fallback>
                <p:oleObj name="Equation" r:id="rId15" imgW="12192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837" y="5382412"/>
                        <a:ext cx="12192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329974"/>
              </p:ext>
            </p:extLst>
          </p:nvPr>
        </p:nvGraphicFramePr>
        <p:xfrm>
          <a:off x="2331571" y="5283560"/>
          <a:ext cx="20288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" name="Equation" r:id="rId17" imgW="2032000" imgH="444500" progId="Equation.3">
                  <p:embed/>
                </p:oleObj>
              </mc:Choice>
              <mc:Fallback>
                <p:oleObj name="Equation" r:id="rId17" imgW="20320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1571" y="5283560"/>
                        <a:ext cx="20288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1008668" y="2608361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2480280" y="1772305"/>
            <a:ext cx="55208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sr-Latn-R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 uslova u zadatku traži se da li se koncentracija smeše nalazi u intervalu između donje i gornje granice zapaljivosti</a:t>
            </a:r>
            <a:endParaRPr kumimoji="0" lang="sr-Latn-R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2345746"/>
            <a:ext cx="25571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Donja granica zapaljivosti smeše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5744" y="3664981"/>
            <a:ext cx="261642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Gornja granica zapaljivosti smeše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0" y="4906185"/>
            <a:ext cx="21980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8525" algn="l"/>
                <a:tab pos="1349375" algn="l"/>
                <a:tab pos="1371600" algn="l"/>
                <a:tab pos="1798638" algn="l"/>
                <a:tab pos="2247900" algn="l"/>
                <a:tab pos="3952875" algn="l"/>
              </a:tabLst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Koncentracija smeše u sudu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830248" y="5340219"/>
            <a:ext cx="20313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→	</a:t>
            </a:r>
            <a:endParaRPr kumimoji="0" lang="sr-Latn-R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88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0046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Ako se u rezervoar zapremine </a:t>
            </a:r>
            <a:r>
              <a:rPr lang="sr-Latn-R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 [m</a:t>
            </a:r>
            <a:r>
              <a:rPr lang="sr-Latn-R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ubaci smeša vodonika i metana zapremine </a:t>
            </a:r>
            <a:r>
              <a:rPr lang="sr-Latn-R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r-Latn-RS" sz="1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1,5 [m</a:t>
            </a:r>
            <a:r>
              <a:rPr lang="sr-Latn-R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sa zapreminskim odnosom </a:t>
            </a:r>
            <a:r>
              <a:rPr lang="sr-Latn-R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H2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r-Latn-R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CH4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2:3, odrediti da li se u rezervoaru obrazuje zapaljiva/eksplozivna </a:t>
            </a:r>
            <a:r>
              <a:rPr lang="sr-Latn-R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gasovazdušna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smeša.</a:t>
            </a:r>
            <a:endParaRPr lang="sr-Latn-R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1336" y="523220"/>
                <a:ext cx="10218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36" y="523220"/>
                <a:ext cx="1021818" cy="215444"/>
              </a:xfrm>
              <a:prstGeom prst="rect">
                <a:avLst/>
              </a:prstGeom>
              <a:blipFill rotWithShape="0">
                <a:blip r:embed="rId2"/>
                <a:stretch>
                  <a:fillRect l="-3571"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36583" y="523220"/>
                <a:ext cx="10377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=1,5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83" y="523220"/>
                <a:ext cx="1037720" cy="215444"/>
              </a:xfrm>
              <a:prstGeom prst="rect">
                <a:avLst/>
              </a:prstGeom>
              <a:blipFill rotWithShape="0">
                <a:blip r:embed="rId3"/>
                <a:stretch>
                  <a:fillRect l="-3529"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87732" y="523653"/>
                <a:ext cx="157075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=2:3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7732" y="523653"/>
                <a:ext cx="1570751" cy="215444"/>
              </a:xfrm>
              <a:prstGeom prst="rect">
                <a:avLst/>
              </a:prstGeom>
              <a:blipFill rotWithShape="0">
                <a:blip r:embed="rId4"/>
                <a:stretch>
                  <a:fillRect l="-2724" r="-2335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375632"/>
              </p:ext>
            </p:extLst>
          </p:nvPr>
        </p:nvGraphicFramePr>
        <p:xfrm>
          <a:off x="5773403" y="523220"/>
          <a:ext cx="3744491" cy="75057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43176"/>
                <a:gridCol w="887730"/>
                <a:gridCol w="1011555"/>
                <a:gridCol w="100203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Vodonik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sr-Latn-RS" sz="1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01336" y="830996"/>
                <a:ext cx="473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36" y="830996"/>
                <a:ext cx="473848" cy="215444"/>
              </a:xfrm>
              <a:prstGeom prst="rect">
                <a:avLst/>
              </a:prstGeom>
              <a:blipFill rotWithShape="0">
                <a:blip r:embed="rId5"/>
                <a:stretch>
                  <a:fillRect l="-7692" r="-7692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13189" y="1373426"/>
            <a:ext cx="7480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određuje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zapreminskog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odnosa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vodonika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metana u smeši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13189" y="1713909"/>
                <a:ext cx="157075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=2:3</m:t>
                      </m:r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9" y="1713909"/>
                <a:ext cx="1570751" cy="215444"/>
              </a:xfrm>
              <a:prstGeom prst="rect">
                <a:avLst/>
              </a:prstGeom>
              <a:blipFill rotWithShape="0">
                <a:blip r:embed="rId6"/>
                <a:stretch>
                  <a:fillRect l="-2326" r="-1938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1336" y="1962059"/>
                <a:ext cx="1529906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36" y="1962059"/>
                <a:ext cx="1529906" cy="497059"/>
              </a:xfrm>
              <a:prstGeom prst="rect">
                <a:avLst/>
              </a:prstGeom>
              <a:blipFill rotWithShape="0"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01336" y="2432197"/>
                <a:ext cx="20734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sz="1400" i="1">
                          <a:latin typeface="Cambria Math" panose="02040503050406030204" pitchFamily="18" charset="0"/>
                        </a:rPr>
                        <m:t>=100%</m:t>
                      </m:r>
                    </m:oMath>
                  </m:oMathPara>
                </a14:m>
                <a:endParaRPr lang="sr-Latn-RS" sz="1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36" y="2432197"/>
                <a:ext cx="2073453" cy="3077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01336" y="2775367"/>
                <a:ext cx="19131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400">
                          <a:latin typeface="Cambria Math" panose="02040503050406030204" pitchFamily="18" charset="0"/>
                        </a:rPr>
                        <m:t>=100−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36" y="2775367"/>
                <a:ext cx="1913151" cy="3077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01336" y="3067627"/>
                <a:ext cx="2122632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400" i="1">
                          <a:latin typeface="Cambria Math" panose="02040503050406030204" pitchFamily="18" charset="0"/>
                        </a:rPr>
                        <m:t>100−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36" y="3067627"/>
                <a:ext cx="2122632" cy="497059"/>
              </a:xfrm>
              <a:prstGeom prst="rect">
                <a:avLst/>
              </a:prstGeom>
              <a:blipFill rotWithShape="0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01336" y="3564686"/>
                <a:ext cx="2122632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400" i="1">
                          <a:latin typeface="Cambria Math" panose="02040503050406030204" pitchFamily="18" charset="0"/>
                        </a:rPr>
                        <m:t>100=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36" y="3564686"/>
                <a:ext cx="2122632" cy="497059"/>
              </a:xfrm>
              <a:prstGeom prst="rect">
                <a:avLst/>
              </a:prstGeom>
              <a:blipFill rotWithShape="0">
                <a:blip r:embed="rId11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01336" y="4083818"/>
                <a:ext cx="2251962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400" i="1">
                          <a:latin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36" y="4083818"/>
                <a:ext cx="2251962" cy="497059"/>
              </a:xfrm>
              <a:prstGeom prst="rect">
                <a:avLst/>
              </a:prstGeom>
              <a:blipFill rotWithShape="0">
                <a:blip r:embed="rId1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01336" y="4611023"/>
                <a:ext cx="1397434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400" i="1">
                          <a:latin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36" y="4611023"/>
                <a:ext cx="1397434" cy="501419"/>
              </a:xfrm>
              <a:prstGeom prst="rect">
                <a:avLst/>
              </a:prstGeom>
              <a:blipFill rotWithShape="0">
                <a:blip r:embed="rId1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25925" y="5134310"/>
                <a:ext cx="2252348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𝐶𝐻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sr-Latn-R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RS" sz="1400" i="1">
                          <a:latin typeface="Cambria Math" panose="02040503050406030204" pitchFamily="18" charset="0"/>
                        </a:rPr>
                        <m:t>100%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=60%</m:t>
                      </m:r>
                    </m:oMath>
                  </m:oMathPara>
                </a14:m>
                <a:endParaRPr lang="sr-Latn-RS" sz="1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25" y="5134310"/>
                <a:ext cx="2252348" cy="497059"/>
              </a:xfrm>
              <a:prstGeom prst="rect">
                <a:avLst/>
              </a:prstGeom>
              <a:blipFill rotWithShape="0"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225925" y="5604448"/>
                <a:ext cx="124886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40%</m:t>
                      </m:r>
                    </m:oMath>
                  </m:oMathPara>
                </a14:m>
                <a:endParaRPr lang="sr-Latn-RS" sz="1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25" y="5604448"/>
                <a:ext cx="1248868" cy="30777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295057" y="2037239"/>
                <a:ext cx="3501215" cy="6715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=4,5454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057" y="2037239"/>
                <a:ext cx="3501215" cy="671530"/>
              </a:xfrm>
              <a:prstGeom prst="rect">
                <a:avLst/>
              </a:prstGeom>
              <a:blipFill rotWithShape="0">
                <a:blip r:embed="rId16"/>
                <a:stretch>
                  <a:fillRect l="-697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295056" y="2893156"/>
                <a:ext cx="3626249" cy="6715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74,2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=23,315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056" y="2893156"/>
                <a:ext cx="3626249" cy="671530"/>
              </a:xfrm>
              <a:prstGeom prst="rect">
                <a:avLst/>
              </a:prstGeom>
              <a:blipFill rotWithShape="0">
                <a:blip r:embed="rId17"/>
                <a:stretch>
                  <a:fillRect l="-673" t="-909" b="-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295056" y="4073762"/>
                <a:ext cx="14060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R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00%=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056" y="4073762"/>
                <a:ext cx="1406091" cy="215444"/>
              </a:xfrm>
              <a:prstGeom prst="rect">
                <a:avLst/>
              </a:prstGeom>
              <a:blipFill rotWithShape="0">
                <a:blip r:embed="rId18"/>
                <a:stretch>
                  <a:fillRect l="-2609" r="-870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295056" y="4503301"/>
                <a:ext cx="2911503" cy="4442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sr-Latn-R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∙100</m:t>
                          </m:r>
                        </m:num>
                        <m:den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1,5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∙100</m:t>
                          </m:r>
                        </m:num>
                        <m:den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=15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056" y="4503301"/>
                <a:ext cx="2911503" cy="444289"/>
              </a:xfrm>
              <a:prstGeom prst="rect">
                <a:avLst/>
              </a:prstGeom>
              <a:blipFill rotWithShape="0">
                <a:blip r:embed="rId19"/>
                <a:stretch>
                  <a:fillRect l="-839" t="-1370" b="-8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4168035" y="5450559"/>
            <a:ext cx="4817344" cy="307777"/>
          </a:xfrm>
          <a:prstGeom prst="rect">
            <a:avLst/>
          </a:prstGeom>
          <a:solidFill>
            <a:schemeClr val="accent6">
              <a:lumMod val="20000"/>
              <a:lumOff val="80000"/>
              <a:alpha val="61000"/>
            </a:schemeClr>
          </a:solidFill>
          <a:ln w="158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Ld≤Cs≤Lg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proizilazi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je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rezervoaru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zapaljiva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81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8" grpId="0"/>
      <p:bldP spid="9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rezervoaru R</a:t>
            </a:r>
            <a:r>
              <a:rPr lang="sr-Latn-R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zapremine V</a:t>
            </a:r>
            <a:r>
              <a:rPr lang="sr-Latn-R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R1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15 [m</a:t>
            </a:r>
            <a:r>
              <a:rPr lang="sr-Latn-R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nalazi se vazduh, a u rezervoaru 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smeša 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zapaljivih gasova pod pritiskom čiji je zapreminski sastav dat u 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tabeli. Koja 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zapremina zapaljive smeše treba da pređe iz rezervoara R</a:t>
            </a:r>
            <a:r>
              <a:rPr lang="sr-Latn-R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rezervoar R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bi se dostigla donja, odnosno gornja granica 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zapaljivosti/eksplozivnosti 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smeše u rezervoaru R</a:t>
            </a:r>
            <a:r>
              <a:rPr lang="sr-Latn-R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3005" y="830943"/>
                <a:ext cx="10931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=15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05" y="830943"/>
                <a:ext cx="1093184" cy="215444"/>
              </a:xfrm>
              <a:prstGeom prst="rect">
                <a:avLst/>
              </a:prstGeom>
              <a:blipFill rotWithShape="0">
                <a:blip r:embed="rId2"/>
                <a:stretch>
                  <a:fillRect l="-3333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58014"/>
              </p:ext>
            </p:extLst>
          </p:nvPr>
        </p:nvGraphicFramePr>
        <p:xfrm>
          <a:off x="2308750" y="587335"/>
          <a:ext cx="4470296" cy="97345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43176"/>
                <a:gridCol w="887730"/>
                <a:gridCol w="1011555"/>
                <a:gridCol w="1002030"/>
                <a:gridCol w="72580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Butan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3005" y="1302124"/>
                <a:ext cx="844718" cy="232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05" y="1302124"/>
                <a:ext cx="844718" cy="232949"/>
              </a:xfrm>
              <a:prstGeom prst="rect">
                <a:avLst/>
              </a:prstGeom>
              <a:blipFill rotWithShape="0">
                <a:blip r:embed="rId3"/>
                <a:stretch>
                  <a:fillRect l="-4317" r="-431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5963" y="1790810"/>
                <a:ext cx="2611997" cy="674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63" y="1790810"/>
                <a:ext cx="2611997" cy="674352"/>
              </a:xfrm>
              <a:prstGeom prst="rect">
                <a:avLst/>
              </a:prstGeom>
              <a:blipFill rotWithShape="0">
                <a:blip r:embed="rId4"/>
                <a:stretch>
                  <a:fillRect l="-466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5963" y="2587219"/>
                <a:ext cx="3501984" cy="605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44,64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26,79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28,57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,8</m:t>
                              </m:r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sr-Latn-RS" sz="1400" b="0" i="0" smtClean="0">
                          <a:latin typeface="Cambria Math" panose="02040503050406030204" pitchFamily="18" charset="0"/>
                        </a:rPr>
                        <m:t>2,7079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63" y="2587219"/>
                <a:ext cx="3501984" cy="605679"/>
              </a:xfrm>
              <a:prstGeom prst="rect">
                <a:avLst/>
              </a:prstGeom>
              <a:blipFill rotWithShape="0">
                <a:blip r:embed="rId5"/>
                <a:stretch>
                  <a:fillRect l="-696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5962" y="3639365"/>
                <a:ext cx="2611997" cy="674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𝐶𝐻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62" y="3639365"/>
                <a:ext cx="2611997" cy="674352"/>
              </a:xfrm>
              <a:prstGeom prst="rect">
                <a:avLst/>
              </a:prstGeom>
              <a:blipFill rotWithShape="0">
                <a:blip r:embed="rId6"/>
                <a:stretch>
                  <a:fillRect l="-466" b="-6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5963" y="4463806"/>
                <a:ext cx="3601371" cy="6070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44,64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26,79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,5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28,57</m:t>
                              </m:r>
                            </m:num>
                            <m:den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8,41</m:t>
                              </m:r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sr-Latn-RS" sz="1400" b="0" i="0" smtClean="0">
                          <a:latin typeface="Cambria Math" panose="02040503050406030204" pitchFamily="18" charset="0"/>
                        </a:rPr>
                        <m:t>11,1025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63" y="4463806"/>
                <a:ext cx="3601371" cy="607026"/>
              </a:xfrm>
              <a:prstGeom prst="rect">
                <a:avLst/>
              </a:prstGeom>
              <a:blipFill rotWithShape="0">
                <a:blip r:embed="rId7"/>
                <a:stretch>
                  <a:fillRect l="-67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65133" y="1973570"/>
                <a:ext cx="16559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R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00%=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𝑆𝑑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133" y="1973570"/>
                <a:ext cx="1655903" cy="215444"/>
              </a:xfrm>
              <a:prstGeom prst="rect">
                <a:avLst/>
              </a:prstGeom>
              <a:blipFill rotWithShape="0">
                <a:blip r:embed="rId8"/>
                <a:stretch>
                  <a:fillRect l="-1838"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65133" y="2429854"/>
                <a:ext cx="3398045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𝑠𝑑</m:t>
                              </m:r>
                            </m:sub>
                          </m:sSub>
                        </m:num>
                        <m:den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2,7079</m:t>
                          </m:r>
                        </m:num>
                        <m:den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=0,4062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133" y="2429854"/>
                <a:ext cx="3398045" cy="409086"/>
              </a:xfrm>
              <a:prstGeom prst="rect">
                <a:avLst/>
              </a:prstGeom>
              <a:blipFill rotWithShape="0">
                <a:blip r:embed="rId9"/>
                <a:stretch>
                  <a:fillRect l="-718" t="-1493"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65133" y="3192898"/>
                <a:ext cx="1657184" cy="232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R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00%=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𝑆𝑔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133" y="3192898"/>
                <a:ext cx="1657184" cy="232949"/>
              </a:xfrm>
              <a:prstGeom prst="rect">
                <a:avLst/>
              </a:prstGeom>
              <a:blipFill rotWithShape="0">
                <a:blip r:embed="rId10"/>
                <a:stretch>
                  <a:fillRect l="-2206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65133" y="3532252"/>
                <a:ext cx="3499997" cy="4110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𝑠𝑔</m:t>
                              </m:r>
                            </m:sub>
                          </m:sSub>
                        </m:num>
                        <m:den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11,1025</m:t>
                          </m:r>
                        </m:num>
                        <m:den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=1,6654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sr-Latn-RS" sz="1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133" y="3532252"/>
                <a:ext cx="3499997" cy="411075"/>
              </a:xfrm>
              <a:prstGeom prst="rect">
                <a:avLst/>
              </a:prstGeom>
              <a:blipFill rotWithShape="0">
                <a:blip r:embed="rId11"/>
                <a:stretch>
                  <a:fillRect l="-697"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9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0,7 [l]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pritisku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760 [mm Hg]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smeša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vodonika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propana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butana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parcijalni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pritisci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imaju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vrednosti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date 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odrediti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njene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granice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zapaljivosti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eksplozivnosti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0059" y="772220"/>
                <a:ext cx="84202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=0,7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59" y="772220"/>
                <a:ext cx="842025" cy="215444"/>
              </a:xfrm>
              <a:prstGeom prst="rect">
                <a:avLst/>
              </a:prstGeom>
              <a:blipFill rotWithShape="0">
                <a:blip r:embed="rId2"/>
                <a:stretch>
                  <a:fillRect l="-4348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84914" y="772220"/>
                <a:ext cx="14114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=760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𝑚𝑚𝐻𝑔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914" y="772220"/>
                <a:ext cx="1411477" cy="215444"/>
              </a:xfrm>
              <a:prstGeom prst="rect">
                <a:avLst/>
              </a:prstGeom>
              <a:blipFill rotWithShape="0">
                <a:blip r:embed="rId3"/>
                <a:stretch>
                  <a:fillRect l="-3030" b="-3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832240"/>
              </p:ext>
            </p:extLst>
          </p:nvPr>
        </p:nvGraphicFramePr>
        <p:xfrm>
          <a:off x="3147649" y="523220"/>
          <a:ext cx="4787796" cy="11963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43176"/>
                <a:gridCol w="887730"/>
                <a:gridCol w="1011555"/>
                <a:gridCol w="1002030"/>
                <a:gridCol w="104330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Formula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%]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400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[mmHg]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Vodonik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sr-Latn-RS" sz="1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Butan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0059" y="1236664"/>
                <a:ext cx="742639" cy="232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59" y="1236664"/>
                <a:ext cx="742639" cy="232949"/>
              </a:xfrm>
              <a:prstGeom prst="rect">
                <a:avLst/>
              </a:prstGeom>
              <a:blipFill rotWithShape="0">
                <a:blip r:embed="rId4"/>
                <a:stretch>
                  <a:fillRect l="-4959" r="-5785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60059" y="1898274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Zapreminski delovi komponenata i zapreminski procentni sastav smeše se</a:t>
            </a:r>
          </a:p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izračunavaju na osnovu poznatih parcijalnih pritisaka komponenata smeše</a:t>
            </a:r>
          </a:p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 izraza</a:t>
            </a:r>
            <a:endParaRPr lang="sr-Latn-R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6345" y="2655813"/>
                <a:ext cx="8479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RS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45" y="2655813"/>
                <a:ext cx="847924" cy="215444"/>
              </a:xfrm>
              <a:prstGeom prst="rect">
                <a:avLst/>
              </a:prstGeom>
              <a:blipFill rotWithShape="0">
                <a:blip r:embed="rId5"/>
                <a:stretch>
                  <a:fillRect l="-4317" b="-2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1459684" y="2758703"/>
            <a:ext cx="2684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898800" y="2560883"/>
                <a:ext cx="564770" cy="405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800" y="2560883"/>
                <a:ext cx="564770" cy="405304"/>
              </a:xfrm>
              <a:prstGeom prst="rect">
                <a:avLst/>
              </a:prstGeom>
              <a:blipFill rotWithShape="0">
                <a:blip r:embed="rId6"/>
                <a:stretch>
                  <a:fillRect l="-3226" t="-1493"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2696391" y="2758703"/>
            <a:ext cx="2684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97660" y="2655813"/>
                <a:ext cx="11358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660" y="2655813"/>
                <a:ext cx="1135824" cy="215444"/>
              </a:xfrm>
              <a:prstGeom prst="rect">
                <a:avLst/>
              </a:prstGeom>
              <a:blipFill rotWithShape="0">
                <a:blip r:embed="rId7"/>
                <a:stretch>
                  <a:fillRect l="-3763" r="-3226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345" y="3102772"/>
                <a:ext cx="4446217" cy="4410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760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∙100=21,05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45" y="3102772"/>
                <a:ext cx="4446217" cy="441083"/>
              </a:xfrm>
              <a:prstGeom prst="rect">
                <a:avLst/>
              </a:prstGeom>
              <a:blipFill rotWithShape="0">
                <a:blip r:embed="rId8"/>
                <a:stretch>
                  <a:fillRect l="-412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344" y="3586124"/>
                <a:ext cx="4692438" cy="445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𝐶𝐻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760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∙100=19,74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44" y="3586124"/>
                <a:ext cx="4692438" cy="445443"/>
              </a:xfrm>
              <a:prstGeom prst="rect">
                <a:avLst/>
              </a:prstGeom>
              <a:blipFill rotWithShape="0">
                <a:blip r:embed="rId9"/>
                <a:stretch>
                  <a:fillRect l="-390" b="-13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1480" y="4073836"/>
                <a:ext cx="4876912" cy="4410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760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∙100=18,42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80" y="4073836"/>
                <a:ext cx="4876912" cy="441083"/>
              </a:xfrm>
              <a:prstGeom prst="rect">
                <a:avLst/>
              </a:prstGeom>
              <a:blipFill rotWithShape="0">
                <a:blip r:embed="rId10"/>
                <a:stretch>
                  <a:fillRect l="-375" b="-12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1480" y="4557188"/>
                <a:ext cx="5069273" cy="4410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310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760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∙100=40,79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80" y="4557188"/>
                <a:ext cx="5069273" cy="441083"/>
              </a:xfrm>
              <a:prstGeom prst="rect">
                <a:avLst/>
              </a:prstGeom>
              <a:blipFill rotWithShape="0">
                <a:blip r:embed="rId11"/>
                <a:stretch>
                  <a:fillRect l="-361" t="-1389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78867" y="2560883"/>
                <a:ext cx="3316357" cy="681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sr-Latn-R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867" y="2560883"/>
                <a:ext cx="3316357" cy="681533"/>
              </a:xfrm>
              <a:prstGeom prst="rect">
                <a:avLst/>
              </a:prstGeom>
              <a:blipFill rotWithShape="0"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913235" y="3406313"/>
                <a:ext cx="4150816" cy="605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21,05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9,74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18,42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40,79</m:t>
                              </m:r>
                            </m:num>
                            <m:den>
                              <m:r>
                                <a:rPr lang="sr-Latn-RS" sz="1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  <m:t>,8</m:t>
                              </m:r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2,4848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235" y="3406313"/>
                <a:ext cx="4150816" cy="605679"/>
              </a:xfrm>
              <a:prstGeom prst="rect">
                <a:avLst/>
              </a:prstGeom>
              <a:blipFill rotWithShape="0">
                <a:blip r:embed="rId13"/>
                <a:stretch>
                  <a:fillRect l="-587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13235" y="4333834"/>
                <a:ext cx="3316357" cy="681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sr-Latn-R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𝑣𝑜𝑙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400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sr-Latn-R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sr-Latn-RS" sz="1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235" y="4333834"/>
                <a:ext cx="3316357" cy="681533"/>
              </a:xfrm>
              <a:prstGeom prst="rect">
                <a:avLst/>
              </a:prstGeom>
              <a:blipFill rotWithShape="0">
                <a:blip r:embed="rId14"/>
                <a:stretch>
                  <a:fillRect b="-4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81745" y="5119066"/>
                <a:ext cx="4250202" cy="6070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sr-Latn-R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21,05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74,2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9,74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18,42</m:t>
                              </m:r>
                            </m:num>
                            <m:den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,5</m:t>
                              </m:r>
                            </m:den>
                          </m:f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40,79</m:t>
                              </m:r>
                            </m:num>
                            <m:den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,41</m:t>
                              </m:r>
                            </m:den>
                          </m:f>
                        </m:den>
                      </m:f>
                      <m:r>
                        <a:rPr lang="sr-Latn-R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2,0389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  <m:r>
                            <a:rPr lang="sr-Latn-RS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745" y="5119066"/>
                <a:ext cx="4250202" cy="607026"/>
              </a:xfrm>
              <a:prstGeom prst="rect">
                <a:avLst/>
              </a:prstGeom>
              <a:blipFill rotWithShape="0">
                <a:blip r:embed="rId15"/>
                <a:stretch>
                  <a:fillRect l="-430" t="-1010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482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5" grpId="0"/>
      <p:bldP spid="16" grpId="0"/>
      <p:bldP spid="17" grpId="0"/>
      <p:bldP spid="18" grpId="0"/>
      <p:bldP spid="19" grpId="0"/>
      <p:bldP spid="20" grpId="0" build="p"/>
      <p:bldP spid="21" grpId="0" build="p"/>
      <p:bldP spid="22" grpId="0" build="p"/>
      <p:bldP spid="2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1520</Words>
  <Application>Microsoft Office PowerPoint</Application>
  <PresentationFormat>Widescreen</PresentationFormat>
  <Paragraphs>580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Wingdings 3</vt:lpstr>
      <vt:lpstr>Office Theme</vt:lpstr>
      <vt:lpstr>Equation</vt:lpstr>
      <vt:lpstr>Požari i eksplozije  RAČUNSKE VEŽBE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Požari i eksplozije  RAČUNSKE VEŽBE</dc:title>
  <dc:creator>Nikola Misic</dc:creator>
  <cp:lastModifiedBy>Windows User</cp:lastModifiedBy>
  <cp:revision>64</cp:revision>
  <cp:lastPrinted>2020-12-01T10:11:55Z</cp:lastPrinted>
  <dcterms:created xsi:type="dcterms:W3CDTF">2020-11-28T14:58:16Z</dcterms:created>
  <dcterms:modified xsi:type="dcterms:W3CDTF">2023-05-05T08:16:19Z</dcterms:modified>
</cp:coreProperties>
</file>